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  <p:sldId id="281" r:id="rId29"/>
    <p:sldId id="282" r:id="rId30"/>
    <p:sldId id="283" r:id="rId31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1132"/>
    <a:srgbClr val="FFFFFF"/>
    <a:srgbClr val="CCFFFF"/>
    <a:srgbClr val="CCFFCC"/>
    <a:srgbClr val="3333FF"/>
    <a:srgbClr val="CCCCFF"/>
    <a:srgbClr val="D5D7FB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0995" autoAdjust="0"/>
  </p:normalViewPr>
  <p:slideViewPr>
    <p:cSldViewPr showGuides="1">
      <p:cViewPr varScale="1">
        <p:scale>
          <a:sx n="101" d="100"/>
          <a:sy n="101" d="100"/>
        </p:scale>
        <p:origin x="120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18576"/>
    </p:cViewPr>
  </p:sorterViewPr>
  <p:notesViewPr>
    <p:cSldViewPr showGuides="1">
      <p:cViewPr>
        <p:scale>
          <a:sx n="80" d="100"/>
          <a:sy n="80" d="100"/>
        </p:scale>
        <p:origin x="2292" y="6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C60569-553E-43AF-A317-3461FCF45230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9DC0C-B9C0-4B05-8E4A-9A0BDB5A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549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6C2F42F-57DC-4AE1-AB33-E5662E693075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5498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F3EFD2-9C6A-4060-8CB1-F0BF47F70E7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9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22775"/>
            <a:ext cx="5949950" cy="4525963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Pull up TW Interest Stmt screen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Link from Line 8a on 1040 Page 1 (using arrow or F9), which takes you to Schedule B Interest &amp; Ordinary Dividends screen.  Then link from Line 1b to Interest Statement     OR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Go directly to Interest Received screen by clicking on Interest Stmt in Forms Tree</a:t>
            </a:r>
          </a:p>
          <a:p>
            <a:pPr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Enter Payer’s Name (abbreviate as necessary to fit) </a:t>
            </a:r>
          </a:p>
          <a:p>
            <a:pPr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Enter amount from 1099-INT Box 1 or 3 in Box 1 or 3 column</a:t>
            </a:r>
          </a:p>
          <a:p>
            <a:pPr marL="274320" lvl="1">
              <a:buFont typeface="Arial" pitchFamily="34" charset="0"/>
              <a:buChar char="•"/>
              <a:defRPr/>
            </a:pPr>
            <a:r>
              <a:rPr lang="en-US" sz="2500" dirty="0" smtClean="0"/>
              <a:t> Since both Boxes 1 &amp; 3 were populated on sample 1099-INT, it is easier to enter them on 2 separate lines on the TW Interest Statement</a:t>
            </a:r>
          </a:p>
          <a:p>
            <a:pPr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In TSJ field, Enter T if 1099 belongs to taxpayer, S for spouse, J if joint names</a:t>
            </a:r>
          </a:p>
          <a:p>
            <a:pPr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Enter amount from Box 8 in NAEOB amount column along with appropriate code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N – nominee interest – interest transferred to another person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A -  accrued interest – interest paid to seller at time of purchase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E -  Federal tax exempt interest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O -  OID -  generally not used since most interest reported on Form 1099-OID is fully taxable &amp; should be entered as ordinary interest; for OID interest that is fully taxable, make no entry in NAEOB 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B – Amortized bond premium</a:t>
            </a:r>
          </a:p>
          <a:p>
            <a:pPr marL="277117" lvl="1">
              <a:buFont typeface="Arial" pitchFamily="34" charset="0"/>
              <a:buNone/>
              <a:defRPr/>
            </a:pPr>
            <a:endParaRPr lang="en-US" sz="25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en-US" sz="2500" dirty="0" smtClean="0"/>
              <a:t> AMT PAB field – OUT OF SCOPE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Enter amount from 1099-INT Box 2 in Early penalty column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Enter amount from 1099-INT Box 4 in Federal withheld column (from box 3 on 1099 INT)</a:t>
            </a:r>
          </a:p>
          <a:p>
            <a:pPr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If state law treats interest differently than Federal, enter an adjustment in State Adjust column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Interest from US government bonds – taxable on Federal, tax exempt NJ (- adjustment)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Interest from NJ municipal bonds – tax exempt both (E in NAEOB, no adjustment)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sz="2500" dirty="0" smtClean="0"/>
              <a:t> Interest from other states’ bonds – tax exempt Federal, taxable NJ (E in NAEOB, + adjustment)  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Info from Interest Statement screen flows through to Schedule B &amp; to 1040 Lines 8a Taxable Interest &amp; 8b Tax-Exempt Interest and</a:t>
            </a:r>
            <a:r>
              <a:rPr lang="en-US" sz="2500" baseline="0" dirty="0" smtClean="0"/>
              <a:t> then to NJ 1040 Lines 15a Taxable Interest and 15b Tax-Exempt Interest</a:t>
            </a: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/>
              <a:t> Do not allow blank lines between entries</a:t>
            </a:r>
          </a:p>
          <a:p>
            <a:pPr>
              <a:buFont typeface="Arial" pitchFamily="34" charset="0"/>
              <a:buNone/>
              <a:defRPr/>
            </a:pPr>
            <a:endParaRPr lang="en-US" sz="25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713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AC3670F-53E5-45EA-8110-3E8E68314839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7136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F0FD3-0EA2-4794-9A5E-E3BECDBD01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1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For student reference only</a:t>
            </a:r>
          </a:p>
        </p:txBody>
      </p:sp>
      <p:sp>
        <p:nvSpPr>
          <p:cNvPr id="2734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9ECC851-769A-4D8B-943B-C2A443CCEE3D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7341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82F534-C3F8-4D2E-BF0E-CFBEF5E3F4A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5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7546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AAA35F-E01E-4A54-81D3-8FFDBBC4468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70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6DE3D5D-5034-441D-B134-94779D499642}" type="datetime1">
              <a:rPr lang="en-US" smtClean="0"/>
              <a:t>11/27/2015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90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775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C59C1C4-FA6E-46C6-8D40-318DAB6CC3AD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7751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80F6C8-455D-48FE-948A-9995DB1C53A5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03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These values are where NAEOB comes from  </a:t>
            </a:r>
          </a:p>
          <a:p>
            <a:pPr marL="274320" lvl="1"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The only one we really use is E</a:t>
            </a:r>
          </a:p>
        </p:txBody>
      </p:sp>
      <p:sp>
        <p:nvSpPr>
          <p:cNvPr id="2795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6088138-D1F1-485F-BF9F-90F6C4CD2C3F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795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7F2B04-A1C2-4969-9864-CB79A9FEBA9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96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9F72C5C-0222-4592-AAB8-2A24A1C70AE8}" type="datetime1">
              <a:rPr lang="en-US" smtClean="0"/>
              <a:t>11/27/2015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01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816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A9CFBE1-2F46-482D-9CC7-05EC122B80FC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8160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683230-2966-428D-9B37-26A916CC336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3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836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4046BF-EB77-48E4-AE31-D18FD0779E2C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8365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A05DFB-8FBE-4858-BC95-A5883DF2287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95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2857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0E17E21-A97C-461E-8798-EC5066340834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8570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D6678A-0A2D-4DC1-B905-44B662E512A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6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570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E12112F-455C-4BA5-A440-14AFC039A629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5703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9DA911-6FC3-4896-861F-3BDD7A63DBC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66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This is a sample of how Dividends are reported</a:t>
            </a:r>
          </a:p>
          <a:p>
            <a:pPr>
              <a:buFontTx/>
              <a:buChar char="•"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baseline="0" dirty="0" smtClean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Non Dividend Distribution may appear on 1099-Div</a:t>
            </a:r>
          </a:p>
          <a:p>
            <a:pPr marL="274320" lvl="1" indent="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Represents</a:t>
            </a:r>
            <a:r>
              <a:rPr lang="en-US" altLang="en-US" baseline="0" dirty="0" smtClean="0">
                <a:cs typeface="Arial" panose="020B0604020202020204" pitchFamily="34" charset="0"/>
              </a:rPr>
              <a:t> return of cost basis</a:t>
            </a:r>
          </a:p>
          <a:p>
            <a:pPr marL="274320" indent="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cs typeface="Arial" panose="020B0604020202020204" pitchFamily="34" charset="0"/>
              </a:rPr>
              <a:t> Not taxed until total cost is recovered and investment is sold</a:t>
            </a:r>
          </a:p>
          <a:p>
            <a:pPr marL="274320" indent="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cs typeface="Arial" panose="020B0604020202020204" pitchFamily="34" charset="0"/>
              </a:rPr>
              <a:t> At time of sale, reduce cost by amount of non dividend distribution to calculate gain/loss 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2877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14CBA39-F38C-4A6D-BCA6-D2798275222B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8775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218979-75C6-4C87-92BC-0F5B0EDF173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63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B602EFD-DCE5-4025-895E-389F9640D664}" type="datetime1">
              <a:rPr lang="en-US" smtClean="0"/>
              <a:t>11/27/2015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17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Pull up TW Dividend Stmt screen</a:t>
            </a:r>
          </a:p>
          <a:p>
            <a:pPr marL="277117" lvl="1"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Link from Line 9a on 1040 Page 1 (using arrow or F9), which takes you to Schedule B Interest &amp; Ordinary Dividends screen.  Then link from Line 5a to Dividend Income screen     OR</a:t>
            </a:r>
          </a:p>
          <a:p>
            <a:pPr marL="277117" lvl="1"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Go directly to Dividend Income screen by clicking on Dividend Stmt in Forms Tree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Enter Payer name (abbreviate as needed to fit)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Enter amount from 1099-DIV Box 1a in Ordinary dividends column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Enter amount from 1099-DIV Box 1b in Qualified dividends column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Enter T if 1099 belongs to taxpayer, S for spouse, J if joint names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Enter amount from 1099-DIV Box 2a in Capital Gains column.  Will flow through to Schedule D, line 13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Enter amount from 1099-DIV Box 2b in 1250 gain column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Enter amount from 1099-DIV Box 4 in Federal Withheld column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Enter exempt interest dividends received from a </a:t>
            </a:r>
            <a:r>
              <a:rPr lang="en-US" sz="1000" u="sng" dirty="0" smtClean="0"/>
              <a:t>mutual fund </a:t>
            </a:r>
            <a:r>
              <a:rPr lang="en-US" sz="1000" dirty="0" smtClean="0"/>
              <a:t>in Exempt interest dividends column (do not include this amount in Ordinary dividends column).  This amount flows to the 1040 line 8b (tax exempt interest).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Note that </a:t>
            </a:r>
            <a:r>
              <a:rPr lang="en-US" sz="1000" b="0" u="sng" dirty="0" smtClean="0"/>
              <a:t>Non-Dividend Distributions </a:t>
            </a:r>
            <a:r>
              <a:rPr lang="en-US" sz="1000" dirty="0" smtClean="0"/>
              <a:t>are not entered on TW Dividend Statement screen at all.  They are a return of your cost basis &amp; are not taxed until all cost is recovered.  Reduce your cost by the amount of Non-Dividend Distributions received when you sell the investment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 smtClean="0"/>
              <a:t> When AMT PAB causes</a:t>
            </a:r>
            <a:r>
              <a:rPr lang="en-US" sz="1000" baseline="0" dirty="0" smtClean="0"/>
              <a:t> Alternate Minimum Tax, then return it is out of scope</a:t>
            </a:r>
            <a:endParaRPr lang="en-US" sz="10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defRPr/>
            </a:pPr>
            <a:endParaRPr lang="en-US" sz="1000" dirty="0" smtClean="0"/>
          </a:p>
        </p:txBody>
      </p:sp>
      <p:sp>
        <p:nvSpPr>
          <p:cNvPr id="289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D54254-1CA0-404D-9913-8BAA0488E0C9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897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4C992-5957-461B-B1B5-06B382412F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90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For student reference only</a:t>
            </a:r>
          </a:p>
        </p:txBody>
      </p:sp>
      <p:sp>
        <p:nvSpPr>
          <p:cNvPr id="291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6EBDF6E-DF40-4422-AB2B-E138EE802A6C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9184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20EC0E-B69E-4F34-92C7-4AC66940AE1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05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34FD698-3B3A-476A-BCE7-34EA5B88D145}" type="datetime1">
              <a:rPr lang="en-US" smtClean="0"/>
              <a:t>11/27/2015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77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FF62CA-C201-4699-AC9E-B550D91AC514}" type="datetime1">
              <a:rPr lang="en-US" smtClean="0"/>
              <a:t>11/27/2015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48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Foreign tax paid may be on the 1099</a:t>
            </a:r>
            <a:r>
              <a:rPr lang="en-US" altLang="en-US" baseline="0" dirty="0" smtClean="0">
                <a:cs typeface="Arial" panose="020B0604020202020204" pitchFamily="34" charset="0"/>
              </a:rPr>
              <a:t> B brokerage statement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baseline="0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Add form 1116 Foreign Tax Credit to forms tree and click on it   OR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  Link from 1040 page 2 Line 47 to Form 1116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Enter the foreign tax credit amount to the box in the center of the paragraph on the top of the form</a:t>
            </a:r>
          </a:p>
          <a:p>
            <a:pPr marL="274320" lvl="1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If the total amount of foreign</a:t>
            </a:r>
            <a:r>
              <a:rPr lang="en-US" altLang="en-US" baseline="0" dirty="0" smtClean="0">
                <a:cs typeface="Arial" panose="020B0604020202020204" pitchFamily="34" charset="0"/>
              </a:rPr>
              <a:t> tax credit are more than $300 ($600 MFJ) the return is Out of Scope</a:t>
            </a:r>
          </a:p>
          <a:p>
            <a:pPr marL="274320" lvl="1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baseline="0" dirty="0" smtClean="0">
                <a:cs typeface="Arial" panose="020B0604020202020204" pitchFamily="34" charset="0"/>
              </a:rPr>
              <a:t>Do not complete any other fields on this form even if they are red</a:t>
            </a:r>
          </a:p>
          <a:p>
            <a:pPr marL="274320" lvl="1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baseline="0" dirty="0" smtClean="0">
                <a:cs typeface="Arial" panose="020B0604020202020204" pitchFamily="34" charset="0"/>
              </a:rPr>
              <a:t>The amount entered will go to 1040, Page 2, Line 47 as a non-refundable credit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2959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42AC9F6-A3D6-497E-88EE-C01D45119BEE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9594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F506AB-5D10-4E77-A896-0FA65A1FB4B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01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979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3D7C69D-3AC0-49CE-B3B3-90F4D57068AB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9799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9AA7A0-34E4-403C-8511-09724883FF3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300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45DA651-7BF7-43CF-A28F-848C0F2CE7E5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30003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26DA6-273F-435B-A84B-3C4F20B4120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9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smtClean="0">
                <a:cs typeface="Arial" panose="020B0604020202020204" pitchFamily="34" charset="0"/>
              </a:rPr>
              <a:t>Most banks/financial institutions do not generate a tax statement for under $10</a:t>
            </a:r>
          </a:p>
        </p:txBody>
      </p:sp>
      <p:sp>
        <p:nvSpPr>
          <p:cNvPr id="2590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F5DE678-94BD-4EBF-AB99-ECB12DCADC45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5907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C8DA3A-2D01-49EA-AAB4-E685AC4E1DC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9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61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7CF607F-F1AE-4913-949A-299B7A6EEE80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611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555680-A75F-4A84-AE4C-CB2D4050DAD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4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631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AE654E1-816C-469C-A69E-83B16A769CE9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6317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139873-D4FB-4F64-BE3C-F95E9C296858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This is a sample of the source document for Interest Income</a:t>
            </a:r>
          </a:p>
          <a:p>
            <a:pPr>
              <a:buFontTx/>
              <a:buChar char="•"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Notice that Box 1 &amp; 3 are both populated on this sample 1099-INT.  Easiest to do this on 2 lines in TW</a:t>
            </a:r>
          </a:p>
          <a:p>
            <a:pPr>
              <a:buFontTx/>
              <a:buChar char="•"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Tax-exempt interest in Box 8 is for a NJ bond</a:t>
            </a:r>
          </a:p>
        </p:txBody>
      </p:sp>
      <p:sp>
        <p:nvSpPr>
          <p:cNvPr id="2652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922C60B-3A67-4668-B8C9-C84553BA2E87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6522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418786-1BF5-4026-A7C7-5C973D8552E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4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>
                <a:cs typeface="Arial" panose="020B0604020202020204" pitchFamily="34" charset="0"/>
              </a:rPr>
              <a:t> This is another way Interest Income may be reported by a bank</a:t>
            </a:r>
          </a:p>
        </p:txBody>
      </p:sp>
      <p:sp>
        <p:nvSpPr>
          <p:cNvPr id="2672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1C7543A-8D5B-46E3-96FA-DD47C4A8DC10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6727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3C0192-2BED-4849-92FB-D9F5C07E88F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3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F29636F-3241-43D2-8D6A-D772C10A040C}" type="datetime1">
              <a:rPr lang="en-US" smtClean="0"/>
              <a:t>11/27/2015</a:t>
            </a:fld>
            <a:endParaRPr lang="en-US" dirty="0"/>
          </a:p>
        </p:txBody>
      </p:sp>
      <p:sp>
        <p:nvSpPr>
          <p:cNvPr id="269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cs typeface="Arial" panose="020B0604020202020204" pitchFamily="34" charset="0"/>
              </a:rPr>
              <a:t> This is a sample of how Original Issue Discount is reported</a:t>
            </a:r>
          </a:p>
          <a:p>
            <a:pPr marL="273050" lvl="1" eaLnBrk="1" hangingPunct="1">
              <a:buFontTx/>
              <a:buChar char="•"/>
            </a:pPr>
            <a:r>
              <a:rPr lang="en-US" altLang="en-US" smtClean="0">
                <a:cs typeface="Arial" panose="020B0604020202020204" pitchFamily="34" charset="0"/>
              </a:rPr>
              <a:t> Enter as Ordinary Interest</a:t>
            </a:r>
          </a:p>
        </p:txBody>
      </p:sp>
      <p:sp>
        <p:nvSpPr>
          <p:cNvPr id="26931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001812-7D3A-4CB6-BC91-63A6793C33A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1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C7161CB-1AA0-4E38-9A8D-659319B9D4B2}" type="datetime1">
              <a:rPr lang="en-US" smtClean="0"/>
              <a:t>11/27/2015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1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 smtClean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7517F-B0C9-4C90-880D-F7558266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4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CEAF-D0D5-4D38-A667-05E01D81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6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375F-B8A6-4F0B-AF0F-67C01E42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920-DF7C-4C6D-8A19-8D6C407D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82-F22A-4734-8099-26DC72D35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3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B97-D0F9-43B3-BCA0-A49776DBC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5FE8-0449-4FAB-9024-CDB22BDA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33AC-A754-4F92-AB1E-2CFB9C6A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6F7D-5E7B-4F84-9233-B1E5EC7A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 smtClean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BD8DE5-9380-4B70-8F1A-AEF6BC3E3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NJ TAX TY2014 v2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Interest &amp; Dividends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Pub 17, Chapters 7 &amp; 8</a:t>
            </a:r>
          </a:p>
          <a:p>
            <a:r>
              <a:rPr lang="en-US" altLang="en-US" dirty="0" smtClean="0"/>
              <a:t>Pub 4012, Tab D</a:t>
            </a:r>
          </a:p>
          <a:p>
            <a:r>
              <a:rPr lang="en-US" altLang="en-US" smtClean="0"/>
              <a:t>(Federal 1040-Lines </a:t>
            </a:r>
            <a:r>
              <a:rPr lang="en-US" altLang="en-US" dirty="0" smtClean="0"/>
              <a:t>8a-9b)</a:t>
            </a:r>
          </a:p>
          <a:p>
            <a:r>
              <a:rPr lang="en-US" altLang="en-US" dirty="0" smtClean="0"/>
              <a:t>(NJ 1040-Lines 15a, 15b, 16)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altLang="en-US" smtClean="0"/>
              <a:t>TW Interest Statement</a:t>
            </a:r>
          </a:p>
        </p:txBody>
      </p:sp>
      <p:pic>
        <p:nvPicPr>
          <p:cNvPr id="11" name="Picture 10" descr="NJ TaxWise" title="NJ TaxWi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80772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401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TW-Interest Statement </a:t>
            </a:r>
            <a:br>
              <a:rPr lang="en-US" altLang="en-US" sz="4000" dirty="0" smtClean="0"/>
            </a:br>
            <a:r>
              <a:rPr lang="en-US" altLang="en-US" sz="4000" dirty="0" smtClean="0"/>
              <a:t>Data Sources for Fields</a:t>
            </a:r>
            <a:endParaRPr lang="en-US" alt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0" y="1635785"/>
          <a:ext cx="7848600" cy="4536415"/>
        </p:xfrm>
        <a:graphic>
          <a:graphicData uri="http://schemas.openxmlformats.org/drawingml/2006/table">
            <a:tbl>
              <a:tblPr/>
              <a:tblGrid>
                <a:gridCol w="1999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TW  Field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From 1099-INT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Payer’s Name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data  as per Interest statement (abbreviate as necessary)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Box 1 or 3  Amount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1099-INT Box 1 or 3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TSJ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T if 1099 belongs to taxpayer, S for spouse, J if joint names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State Adjustment Amount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If state law treats interest differently than Federal, enter an adjustment in State Adjust column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NAEOB Code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as per NAEOB Field Values (E for Exempt)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NAEOB Amount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1099-INT Box 8 (Tax-exempt interest)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AMT PAB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Private Activity Bond interest  -  Out of Scope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Early Penalty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1099-INT Box 2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Federal Withheld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1099-INT Box 4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 descr="NJ TaxWise" title="NJ TaxWi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7" name="TextBox 6" descr="NJ Pub Ref" title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 smtClean="0"/>
              <a:t>Pub 4012 Tab D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Federal/State Differences:   </a:t>
            </a:r>
            <a:br>
              <a:rPr lang="en-US" altLang="en-US" smtClean="0"/>
            </a:br>
            <a:r>
              <a:rPr lang="en-US" altLang="en-US" smtClean="0"/>
              <a:t>Interest on Interest Statement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09601" y="1600200"/>
          <a:ext cx="8077199" cy="486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4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FEDERAL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COUNSELOR ACTION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771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US Treasury obligations</a:t>
                      </a:r>
                      <a:endParaRPr lang="en-US" sz="25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Taxable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0070C0"/>
                          </a:solidFill>
                        </a:rPr>
                        <a:t>Tax-exempt</a:t>
                      </a:r>
                      <a:endParaRPr lang="en-US" sz="2500" dirty="0">
                        <a:solidFill>
                          <a:srgbClr val="0070C0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Enter in Box 1.  Enter negative amount in State Adjust field</a:t>
                      </a:r>
                      <a:endParaRPr lang="en-US" sz="25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142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NJ State bonds</a:t>
                      </a:r>
                      <a:endParaRPr lang="en-US" sz="25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Tax-exempt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0070C0"/>
                          </a:solidFill>
                        </a:rPr>
                        <a:t>Tax-exempt</a:t>
                      </a:r>
                      <a:endParaRPr lang="en-US" sz="2500" dirty="0">
                        <a:solidFill>
                          <a:srgbClr val="0070C0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Enter</a:t>
                      </a:r>
                      <a:r>
                        <a:rPr lang="en-US" sz="2500" baseline="0" dirty="0" smtClean="0"/>
                        <a:t> E &amp; amount in NAEOB field.  Enter nothing in State Adjust field</a:t>
                      </a:r>
                      <a:endParaRPr lang="en-US" sz="25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175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State bonds other than NJ</a:t>
                      </a:r>
                      <a:endParaRPr lang="en-US" sz="25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Tax-exempt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0070C0"/>
                          </a:solidFill>
                        </a:rPr>
                        <a:t>Taxable</a:t>
                      </a:r>
                      <a:endParaRPr lang="en-US" sz="2500" dirty="0">
                        <a:solidFill>
                          <a:srgbClr val="0070C0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Enter E &amp; amount in NAEOB field.  Enter positive amount in State Adjust field</a:t>
                      </a:r>
                      <a:endParaRPr lang="en-US" sz="25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 descr="NJ TaxWise" title="NJ TaxWi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12648" cy="344615"/>
          </a:xfrm>
          <a:prstGeom prst="rect">
            <a:avLst/>
          </a:prstGeom>
        </p:spPr>
      </p:pic>
      <p:pic>
        <p:nvPicPr>
          <p:cNvPr id="7" name="Picture 2" descr="NJ NJ" title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199451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4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/>
          <a:lstStyle/>
          <a:p>
            <a:r>
              <a:rPr lang="en-US" dirty="0" smtClean="0"/>
              <a:t>Interest &amp; Dividends – TW 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r>
              <a:rPr lang="en-US" dirty="0" smtClean="0"/>
              <a:t>Always enter interest and dividend as though there is only a federal return.  </a:t>
            </a:r>
          </a:p>
          <a:p>
            <a:pPr lvl="1"/>
            <a:r>
              <a:rPr lang="en-US" dirty="0" smtClean="0"/>
              <a:t>This entry is transferred directly to the NJ return</a:t>
            </a:r>
          </a:p>
          <a:p>
            <a:r>
              <a:rPr lang="en-US" dirty="0" smtClean="0"/>
              <a:t>Then ask “Is this treated differently on the state return.”  If yes, adjust with a + or – in the State adjust column </a:t>
            </a:r>
            <a:endParaRPr lang="en-US" dirty="0"/>
          </a:p>
        </p:txBody>
      </p:sp>
      <p:pic>
        <p:nvPicPr>
          <p:cNvPr id="7" name="Picture 6" descr="NJ TaxWise" title="NJ TaxWi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pic>
        <p:nvPicPr>
          <p:cNvPr id="8" name="Picture 2" descr="NJ NJ" title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1143000"/>
          </a:xfrm>
        </p:spPr>
        <p:txBody>
          <a:bodyPr/>
          <a:lstStyle/>
          <a:p>
            <a:r>
              <a:rPr lang="en-US" altLang="en-US" smtClean="0"/>
              <a:t>Interest on Interest Statement</a:t>
            </a:r>
          </a:p>
        </p:txBody>
      </p:sp>
      <p:pic>
        <p:nvPicPr>
          <p:cNvPr id="276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36050" r="1961" b="20357"/>
          <a:stretch>
            <a:fillRect/>
          </a:stretch>
        </p:blipFill>
        <p:spPr>
          <a:xfrm>
            <a:off x="609600" y="1524000"/>
            <a:ext cx="7772400" cy="4572000"/>
          </a:xfrm>
        </p:spPr>
      </p:pic>
      <p:sp>
        <p:nvSpPr>
          <p:cNvPr id="276485" name="Oval 5"/>
          <p:cNvSpPr>
            <a:spLocks noChangeArrowheads="1"/>
          </p:cNvSpPr>
          <p:nvPr/>
        </p:nvSpPr>
        <p:spPr bwMode="auto">
          <a:xfrm>
            <a:off x="3276600" y="4572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6" name="Oval 5"/>
          <p:cNvSpPr>
            <a:spLocks noChangeArrowheads="1"/>
          </p:cNvSpPr>
          <p:nvPr/>
        </p:nvSpPr>
        <p:spPr bwMode="auto">
          <a:xfrm>
            <a:off x="4114800" y="4572000"/>
            <a:ext cx="1143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7" name="Oval 5"/>
          <p:cNvSpPr>
            <a:spLocks noChangeArrowheads="1"/>
          </p:cNvSpPr>
          <p:nvPr/>
        </p:nvSpPr>
        <p:spPr bwMode="auto">
          <a:xfrm>
            <a:off x="5181600" y="4953000"/>
            <a:ext cx="1227138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8" name="Oval 5"/>
          <p:cNvSpPr>
            <a:spLocks noChangeArrowheads="1"/>
          </p:cNvSpPr>
          <p:nvPr/>
        </p:nvSpPr>
        <p:spPr bwMode="auto">
          <a:xfrm>
            <a:off x="5181600" y="5257800"/>
            <a:ext cx="1295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9" name="Oval 5"/>
          <p:cNvSpPr>
            <a:spLocks noChangeArrowheads="1"/>
          </p:cNvSpPr>
          <p:nvPr/>
        </p:nvSpPr>
        <p:spPr bwMode="auto">
          <a:xfrm>
            <a:off x="4038600" y="5257800"/>
            <a:ext cx="1227138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90" name="TextBox 9"/>
          <p:cNvSpPr txBox="1">
            <a:spLocks noChangeArrowheads="1"/>
          </p:cNvSpPr>
          <p:nvPr/>
        </p:nvSpPr>
        <p:spPr bwMode="auto">
          <a:xfrm>
            <a:off x="7467600" y="1752600"/>
            <a:ext cx="7620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r>
              <a:rPr lang="en-US" altLang="en-US" sz="3800" smtClean="0"/>
              <a:t>Interest – NAEOB Field Values</a:t>
            </a:r>
            <a:endParaRPr lang="en-US" altLang="en-US" sz="2400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u="sng" dirty="0" smtClean="0"/>
              <a:t>N</a:t>
            </a:r>
            <a:r>
              <a:rPr lang="en-US" sz="2400" dirty="0" smtClean="0"/>
              <a:t>ominee – Interest transferred to, &amp; taxable to, 3rd party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u="sng" dirty="0" smtClean="0"/>
              <a:t>A</a:t>
            </a:r>
            <a:r>
              <a:rPr lang="en-US" sz="2400" dirty="0" smtClean="0"/>
              <a:t>ccrued – Interest accrued for bonds purchased between interest payment dates included in purchase price, not income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u="sng" dirty="0" smtClean="0"/>
              <a:t>E</a:t>
            </a:r>
            <a:r>
              <a:rPr lang="en-US" sz="2400" dirty="0" smtClean="0"/>
              <a:t>xempt from Federal Tax – Interest on state, county or city bonds (political subdivisions)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u="sng" dirty="0" smtClean="0"/>
              <a:t>O</a:t>
            </a:r>
            <a:r>
              <a:rPr lang="en-US" sz="2400" dirty="0" smtClean="0"/>
              <a:t>ID – Interest received previously included in taxable income (rarely seen)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u="sng" dirty="0" smtClean="0"/>
              <a:t>B</a:t>
            </a:r>
            <a:r>
              <a:rPr lang="en-US" sz="2400" dirty="0" smtClean="0"/>
              <a:t>ond – Amortized Bond Premium – Adjustment to total OID received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NOTE:</a:t>
            </a:r>
            <a:r>
              <a:rPr lang="en-US" sz="2400" b="1" dirty="0" smtClean="0">
                <a:solidFill>
                  <a:srgbClr val="FF0000"/>
                </a:solidFill>
              </a:rPr>
              <a:t>  Only use E code; refer other codes to experienced counselor</a:t>
            </a:r>
          </a:p>
        </p:txBody>
      </p:sp>
      <p:sp>
        <p:nvSpPr>
          <p:cNvPr id="5" name="TextBox 4" descr="NJ Pub Ref" title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 smtClean="0"/>
              <a:t>Pub 4012 Tab D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41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1099-INT on Brokerage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Summary of potentially many individual transactions</a:t>
            </a:r>
          </a:p>
          <a:p>
            <a:pPr lvl="1"/>
            <a:r>
              <a:rPr lang="en-US" dirty="0" smtClean="0"/>
              <a:t>Only Summary values need to be entered on TW Interest </a:t>
            </a:r>
            <a:r>
              <a:rPr lang="en-US" dirty="0" err="1" smtClean="0"/>
              <a:t>Stmt</a:t>
            </a:r>
            <a:r>
              <a:rPr lang="en-US" dirty="0" smtClean="0"/>
              <a:t> (use name of Brokerage)</a:t>
            </a:r>
          </a:p>
          <a:p>
            <a:pPr lvl="1"/>
            <a:r>
              <a:rPr lang="en-US" dirty="0" smtClean="0"/>
              <a:t>Detail transactions usually listed later on statement </a:t>
            </a:r>
          </a:p>
          <a:p>
            <a:pPr lvl="1"/>
            <a:r>
              <a:rPr lang="en-US" dirty="0" smtClean="0"/>
              <a:t>If there is a tax-exempt interest amount (Box 8), then full amount is tax-exempt federally, but you may need to examine detail to determine how much is tax-exempt for New Jersey</a:t>
            </a:r>
          </a:p>
          <a:p>
            <a:pPr lvl="2"/>
            <a:r>
              <a:rPr lang="en-US" dirty="0" smtClean="0"/>
              <a:t>Tax-exempt mutual funds should have a breakdown of tax-exempt percentages by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2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Seller-Financed Mortgage Interest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May receive interest if home purchaser privately finances the mortgage</a:t>
            </a:r>
          </a:p>
          <a:p>
            <a:r>
              <a:rPr lang="en-US" altLang="en-US" dirty="0" smtClean="0"/>
              <a:t>Enter seller-financed mortgage interest directly  on Schedule B Section 1a (not on Interest Statement)</a:t>
            </a:r>
          </a:p>
          <a:p>
            <a:pPr lvl="1"/>
            <a:r>
              <a:rPr lang="en-US" altLang="en-US" dirty="0"/>
              <a:t>E</a:t>
            </a:r>
            <a:r>
              <a:rPr lang="en-US" altLang="en-US" dirty="0" smtClean="0"/>
              <a:t>nter buyer’s name, address, Social Security #, and amount of interest</a:t>
            </a:r>
          </a:p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6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altLang="en-US" sz="3800" dirty="0" smtClean="0"/>
              <a:t>TW-Seller-Financed Mortgage Interest</a:t>
            </a:r>
            <a:endParaRPr lang="en-US" alt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00400" y="5867400"/>
            <a:ext cx="5459413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Buyer’s Name, SS #, Address, &amp; Interest Income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371600" y="3733800"/>
            <a:ext cx="74676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H="1" flipV="1">
            <a:off x="5334000" y="4953000"/>
            <a:ext cx="76200" cy="91440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altLang="en-US" smtClean="0"/>
              <a:t>Dividends</a:t>
            </a:r>
            <a:endParaRPr lang="en-US" altLang="en-US" sz="2400" dirty="0" smtClean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Dividends </a:t>
            </a:r>
          </a:p>
          <a:p>
            <a:pPr lvl="1"/>
            <a:r>
              <a:rPr lang="en-US" altLang="en-US" dirty="0" smtClean="0"/>
              <a:t>Part of the earnings of a corporation that is distributed to its shareholders</a:t>
            </a:r>
          </a:p>
          <a:p>
            <a:pPr lvl="1"/>
            <a:r>
              <a:rPr lang="en-US" altLang="en-US" dirty="0" smtClean="0"/>
              <a:t>Unearned income </a:t>
            </a:r>
          </a:p>
          <a:p>
            <a:pPr lvl="1"/>
            <a:r>
              <a:rPr lang="en-US" altLang="en-US" dirty="0" smtClean="0"/>
              <a:t>Ordinary and Qualified dividends segregated (different tax rates)</a:t>
            </a:r>
          </a:p>
          <a:p>
            <a:r>
              <a:rPr lang="en-US" altLang="en-US" dirty="0" smtClean="0"/>
              <a:t>End-of-year tax statement: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1099-DIV Statement OR Brokerage Statement</a:t>
            </a:r>
          </a:p>
          <a:p>
            <a:r>
              <a:rPr lang="en-US" altLang="en-US" dirty="0" smtClean="0"/>
              <a:t>Where to report?</a:t>
            </a:r>
          </a:p>
          <a:p>
            <a:pPr lvl="1"/>
            <a:r>
              <a:rPr lang="en-US" altLang="en-US" dirty="0" smtClean="0"/>
              <a:t>Enter on </a:t>
            </a:r>
            <a:r>
              <a:rPr lang="en-US" altLang="en-US" dirty="0" err="1" smtClean="0"/>
              <a:t>TaxWise</a:t>
            </a:r>
            <a:r>
              <a:rPr lang="en-US" altLang="en-US" dirty="0" smtClean="0"/>
              <a:t> Dividend Statement</a:t>
            </a:r>
          </a:p>
          <a:p>
            <a:pPr lvl="1"/>
            <a:r>
              <a:rPr lang="en-US" altLang="en-US" dirty="0" smtClean="0"/>
              <a:t>Flows through to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B &amp; 1040 Lines 9a &amp; 9b and NJ 1040 Line 16</a:t>
            </a:r>
          </a:p>
          <a:p>
            <a:pPr lvl="2"/>
            <a:r>
              <a:rPr lang="en-US" altLang="en-US" dirty="0" smtClean="0"/>
              <a:t>If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B is red in Forms Tree, must enter questions about Foreign Accounts and Trusts at bottom of screen </a:t>
            </a:r>
          </a:p>
        </p:txBody>
      </p:sp>
      <p:pic>
        <p:nvPicPr>
          <p:cNvPr id="5" name="Picture 4" descr="NJ TaxWise" title="NJ TaxWi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6" name="TextBox 5" descr="NJ Pub Ref" title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 smtClean="0"/>
              <a:t>Pub 4012 Tab D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Interest Income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Interest Income </a:t>
            </a:r>
          </a:p>
          <a:p>
            <a:pPr lvl="1"/>
            <a:r>
              <a:rPr lang="en-US" altLang="en-US" smtClean="0"/>
              <a:t>Income from banks &amp; credit unions, CDs or bonds </a:t>
            </a:r>
          </a:p>
          <a:p>
            <a:pPr lvl="1"/>
            <a:r>
              <a:rPr lang="en-US" altLang="en-US" smtClean="0"/>
              <a:t>Interest income is unearned income</a:t>
            </a:r>
          </a:p>
          <a:p>
            <a:r>
              <a:rPr lang="en-US" altLang="en-US" smtClean="0"/>
              <a:t>When to report?</a:t>
            </a:r>
          </a:p>
          <a:p>
            <a:pPr lvl="1"/>
            <a:r>
              <a:rPr lang="en-US" altLang="en-US" smtClean="0"/>
              <a:t>Report interest in year earned </a:t>
            </a:r>
          </a:p>
          <a:p>
            <a:pPr lvl="1"/>
            <a:r>
              <a:rPr lang="en-US" altLang="en-US" smtClean="0"/>
              <a:t>In case of bond purchased at discount, increase in value is taxable in year of increase</a:t>
            </a: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 altLang="en-US" smtClean="0"/>
              <a:t>Sample 1099-DIV</a:t>
            </a:r>
          </a:p>
        </p:txBody>
      </p:sp>
      <p:sp>
        <p:nvSpPr>
          <p:cNvPr id="286724" name="TextBox 3"/>
          <p:cNvSpPr txBox="1">
            <a:spLocks noChangeArrowheads="1"/>
          </p:cNvSpPr>
          <p:nvPr/>
        </p:nvSpPr>
        <p:spPr bwMode="auto">
          <a:xfrm>
            <a:off x="5410200" y="3886200"/>
            <a:ext cx="25273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Enter Foreign Tax Paid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8200" y="1905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572000" y="1905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724400" y="1905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2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000" r="13281" b="23148"/>
          <a:stretch>
            <a:fillRect/>
          </a:stretch>
        </p:blipFill>
        <p:spPr bwMode="auto">
          <a:xfrm>
            <a:off x="609600" y="1524000"/>
            <a:ext cx="792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724400" y="4419600"/>
            <a:ext cx="8382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5" name="TextBox 3"/>
          <p:cNvSpPr txBox="1">
            <a:spLocks noChangeArrowheads="1"/>
          </p:cNvSpPr>
          <p:nvPr/>
        </p:nvSpPr>
        <p:spPr bwMode="auto">
          <a:xfrm>
            <a:off x="5943600" y="3581400"/>
            <a:ext cx="30914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Enter Foreign Tax Paid on 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Form 1116</a:t>
            </a:r>
          </a:p>
        </p:txBody>
      </p:sp>
      <p:sp>
        <p:nvSpPr>
          <p:cNvPr id="286732" name="TextBox 19"/>
          <p:cNvSpPr txBox="1">
            <a:spLocks noChangeArrowheads="1"/>
          </p:cNvSpPr>
          <p:nvPr/>
        </p:nvSpPr>
        <p:spPr bwMode="auto">
          <a:xfrm>
            <a:off x="228600" y="5562600"/>
            <a:ext cx="9046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NOTE:  Box 3, Non-Dividend Distribution, is a return of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principal;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 taxed until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all cost is recovered.  Reduce cost by these distributions at time of sale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3886200"/>
            <a:ext cx="17526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Diane Davis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419600"/>
            <a:ext cx="23622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201 Main Street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3962400"/>
            <a:ext cx="31242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Non-Dividend </a:t>
            </a:r>
            <a:r>
              <a:rPr lang="en-US" b="1" dirty="0" smtClean="0">
                <a:latin typeface="Arial" charset="0"/>
                <a:cs typeface="Arial" charset="0"/>
              </a:rPr>
              <a:t>Distribution is return of principal.</a:t>
            </a:r>
            <a:endParaRPr lang="en-US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Do not enter into TW</a:t>
            </a:r>
          </a:p>
        </p:txBody>
      </p:sp>
      <p:sp>
        <p:nvSpPr>
          <p:cNvPr id="286737" name="TextBox 22"/>
          <p:cNvSpPr txBox="1">
            <a:spLocks noChangeArrowheads="1"/>
          </p:cNvSpPr>
          <p:nvPr/>
        </p:nvSpPr>
        <p:spPr bwMode="auto">
          <a:xfrm>
            <a:off x="5867400" y="2057400"/>
            <a:ext cx="9144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stCxn id="19" idx="3"/>
          </p:cNvCxnSpPr>
          <p:nvPr/>
        </p:nvCxnSpPr>
        <p:spPr bwMode="auto">
          <a:xfrm flipV="1">
            <a:off x="3733800" y="3886200"/>
            <a:ext cx="1066800" cy="53786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41325" idx="1"/>
          </p:cNvCxnSpPr>
          <p:nvPr/>
        </p:nvCxnSpPr>
        <p:spPr bwMode="auto">
          <a:xfrm flipH="1">
            <a:off x="5334000" y="3904566"/>
            <a:ext cx="609600" cy="5150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1099-DIV (Brokerage)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3024"/>
            <a:ext cx="7543800" cy="478710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1676400"/>
            <a:ext cx="35052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2014 Dividends and Distributions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9693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1600200"/>
            <a:ext cx="80771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0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/>
          <a:lstStyle/>
          <a:p>
            <a:r>
              <a:rPr lang="en-US" altLang="en-US" smtClean="0"/>
              <a:t>TW-Dividend Statement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743200" y="4114800"/>
            <a:ext cx="609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495800"/>
            <a:ext cx="1287463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Ordinary 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Dividends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9812" y="5147861"/>
            <a:ext cx="2338388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Qualified Dividends</a:t>
            </a: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505200" y="4114800"/>
            <a:ext cx="609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572000"/>
            <a:ext cx="19812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Capital Gains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Distribution</a:t>
            </a: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410200" y="4114800"/>
            <a:ext cx="762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2286000" y="4267200"/>
            <a:ext cx="457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3600450" y="4419600"/>
            <a:ext cx="190500" cy="6461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 flipV="1">
            <a:off x="5943600" y="4419600"/>
            <a:ext cx="6096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Data Sources of Dividend Statement Fields</a:t>
            </a:r>
            <a:endParaRPr lang="en-US" altLang="en-US" sz="2400" dirty="0" smtClean="0"/>
          </a:p>
        </p:txBody>
      </p:sp>
      <p:graphicFrame>
        <p:nvGraphicFramePr>
          <p:cNvPr id="144435" name="Group 51"/>
          <p:cNvGraphicFramePr>
            <a:graphicFrameLocks noGrp="1"/>
          </p:cNvGraphicFramePr>
          <p:nvPr>
            <p:extLst/>
          </p:nvPr>
        </p:nvGraphicFramePr>
        <p:xfrm>
          <a:off x="609600" y="1600200"/>
          <a:ext cx="8077200" cy="5085699"/>
        </p:xfrm>
        <a:graphic>
          <a:graphicData uri="http://schemas.openxmlformats.org/drawingml/2006/table">
            <a:tbl>
              <a:tblPr/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TW  Field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From 1099-DIV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Payer’s name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data as per Dividend statement (abbreviate as necessary to fit)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Ordinary dividends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1099-DIV Box 1a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Qualified dividends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1099-DIV Box 1b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TSJ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T if 1099 belongs to taxpayer, S for spouse, J if joint names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State adj.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an adjustment if state &amp; federal tax laws treat dividends differently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Nominee (not taxable)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Capital gain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1099-DIV Box 2a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1250 gain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1099-DIV Box 2b (not used)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28% gain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1099-DIV Box 2d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Fed with.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amount from 1099-DIV Box 4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Exempt Int. Div.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 exempt interest dividend received from a mutual fund (do not include this amount in Ordinary dividends column)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AMT PAB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Exempt interest dividend from private activity bonds – may be Out of Scope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5" descr="NJ TaxWise" title="NJ TaxWi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7" name="TextBox 6" descr="NJ Pub Ref" title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 smtClean="0"/>
              <a:t>Pub </a:t>
            </a:r>
            <a:r>
              <a:rPr lang="en-US" sz="1600" smtClean="0"/>
              <a:t>4012 Tab D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0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 DIVIDEND STATEMENT – </a:t>
            </a:r>
            <a:br>
              <a:rPr lang="en-US" dirty="0"/>
            </a:br>
            <a:r>
              <a:rPr lang="en-US" dirty="0"/>
              <a:t>Flows to 1040 Line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 descr="NJ Pub Ref" title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</a:t>
            </a:r>
            <a:r>
              <a:rPr lang="en-US" sz="1600" dirty="0" smtClean="0"/>
              <a:t>Tab D</a:t>
            </a:r>
            <a:endParaRPr lang="en-US" sz="1600" dirty="0"/>
          </a:p>
        </p:txBody>
      </p:sp>
      <p:pic>
        <p:nvPicPr>
          <p:cNvPr id="6" name="Picture 3" descr="C:\Users\Shari\Pictures\MP Navigator\2010_11_02\IMG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2971" r="2422" b="2896"/>
          <a:stretch>
            <a:fillRect/>
          </a:stretch>
        </p:blipFill>
        <p:spPr bwMode="auto">
          <a:xfrm>
            <a:off x="609600" y="1524000"/>
            <a:ext cx="80772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4724400" y="4572000"/>
            <a:ext cx="609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7848600" y="4495800"/>
            <a:ext cx="381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096000" y="4572000"/>
            <a:ext cx="762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133600" y="4572000"/>
            <a:ext cx="6096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3429000" y="4572000"/>
            <a:ext cx="76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1143000" y="3733800"/>
            <a:ext cx="0" cy="144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 flipV="1">
            <a:off x="6096000" y="45720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7239000" y="4572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1099-DIV on Brokerage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potentially many individual transactions</a:t>
            </a:r>
          </a:p>
          <a:p>
            <a:pPr lvl="1"/>
            <a:r>
              <a:rPr lang="en-US" dirty="0" smtClean="0"/>
              <a:t>Only Summary values need to be entered on TW Dividend Stmt (use name of Brokerage)</a:t>
            </a:r>
          </a:p>
          <a:p>
            <a:pPr lvl="1"/>
            <a:r>
              <a:rPr lang="en-US" dirty="0" smtClean="0"/>
              <a:t>Detail transactions usually listed on later pages in statement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7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Exempt Interest Dividends from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Tax exempt on Federal return</a:t>
            </a:r>
          </a:p>
          <a:p>
            <a:r>
              <a:rPr lang="en-US" smtClean="0"/>
              <a:t>Taxability varies for NJ, depending on bonds held by fund (look at statement detail pages) </a:t>
            </a:r>
          </a:p>
          <a:p>
            <a:pPr lvl="1"/>
            <a:r>
              <a:rPr lang="en-US" smtClean="0"/>
              <a:t>Interest attributable to Federal obligations (including P.R., territories, etc.) always tax exempt</a:t>
            </a:r>
          </a:p>
          <a:p>
            <a:pPr lvl="1"/>
            <a:r>
              <a:rPr lang="en-US" smtClean="0"/>
              <a:t>Interest attributable to other states except NJ always taxable</a:t>
            </a:r>
          </a:p>
          <a:p>
            <a:pPr lvl="1"/>
            <a:r>
              <a:rPr lang="en-US" smtClean="0"/>
              <a:t>Interest attributable to NJ bonds only tax exempt if fund is “NJ Qualified Investment Fund” (usually has NJ in name of fund)</a:t>
            </a:r>
          </a:p>
          <a:p>
            <a:pPr lvl="2"/>
            <a:r>
              <a:rPr lang="en-US" smtClean="0"/>
              <a:t>Interest on NJ bonds held individually by taxpayer (not in a mutual fund) always tax exempt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FCEAF-D0D5-4D38-A667-05E01D81FA01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9" name="Picture 2" descr="NJ NJ" title="NJ NJ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8537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 – Entering Exempt Interest Dividends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Enter full amount of Exempt Interest Dividends from Box 10 into Exempt Int. Div. column on 1099DIV screen</a:t>
            </a:r>
          </a:p>
          <a:p>
            <a:r>
              <a:rPr lang="en-US" dirty="0"/>
              <a:t>Brokerage statement usually provides percentages of bonds in different categories (i.e. – Federal, each state).  Apply those percentages to Exempt Interest Dividends amount as appropriate</a:t>
            </a:r>
          </a:p>
          <a:p>
            <a:r>
              <a:rPr lang="en-US" dirty="0"/>
              <a:t>If Federal or multi-state fund, add “+” all non-Federal amounts (including NJ amounts) to State Adjust column </a:t>
            </a:r>
          </a:p>
          <a:p>
            <a:r>
              <a:rPr lang="en-US" dirty="0"/>
              <a:t> If fund is NJ specific, add “+” only All other states amount to State Adjust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" name="Picture 4" descr="NJ TaxWise" title="NJ TaxWis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585"/>
            <a:ext cx="612648" cy="344615"/>
          </a:xfrm>
          <a:prstGeom prst="rect">
            <a:avLst/>
          </a:prstGeom>
        </p:spPr>
      </p:pic>
      <p:pic>
        <p:nvPicPr>
          <p:cNvPr id="6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149352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11-27-2015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714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0772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066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TW Form 1116 - Foreign Tax Paid</a:t>
            </a:r>
            <a:endParaRPr lang="en-US" altLang="en-US" sz="2400" dirty="0" smtClean="0"/>
          </a:p>
        </p:txBody>
      </p:sp>
      <p:sp>
        <p:nvSpPr>
          <p:cNvPr id="129029" name="TextBox 3"/>
          <p:cNvSpPr txBox="1">
            <a:spLocks noChangeArrowheads="1"/>
          </p:cNvSpPr>
          <p:nvPr/>
        </p:nvSpPr>
        <p:spPr bwMode="auto">
          <a:xfrm>
            <a:off x="5181600" y="3581400"/>
            <a:ext cx="209115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113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latin typeface="Arial" charset="0"/>
              </a:rPr>
              <a:t>Foreign </a:t>
            </a:r>
            <a:r>
              <a:rPr lang="en-US" b="1" dirty="0">
                <a:latin typeface="Arial" charset="0"/>
              </a:rPr>
              <a:t>Tax Paid</a:t>
            </a:r>
          </a:p>
        </p:txBody>
      </p:sp>
      <p:sp>
        <p:nvSpPr>
          <p:cNvPr id="294919" name="Oval 4"/>
          <p:cNvSpPr>
            <a:spLocks noChangeArrowheads="1"/>
          </p:cNvSpPr>
          <p:nvPr/>
        </p:nvSpPr>
        <p:spPr bwMode="auto">
          <a:xfrm>
            <a:off x="5029200" y="45720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14" name="TextBox 13" descr="NJ Pub Ref" title="NJ Pub Ref"/>
          <p:cNvSpPr txBox="1"/>
          <p:nvPr/>
        </p:nvSpPr>
        <p:spPr>
          <a:xfrm>
            <a:off x="7289240" y="58579"/>
            <a:ext cx="1479893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 smtClean="0"/>
              <a:t>Pub 4012 Tab G</a:t>
            </a:r>
            <a:endParaRPr lang="en-US" sz="1600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5486400" y="3962400"/>
            <a:ext cx="4572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3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 smtClean="0"/>
              <a:t>Interest &amp; Dividends Reported on </a:t>
            </a:r>
            <a:br>
              <a:rPr lang="en-US" altLang="en-US" sz="3400" dirty="0" smtClean="0"/>
            </a:br>
            <a:r>
              <a:rPr lang="en-US" altLang="en-US" sz="3400" dirty="0" smtClean="0"/>
              <a:t>Schedule K-1 (Partner’s Share of Income)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Schedule K-1 is In Scope only if there are just Interest, Dividend, Capital Gains or Royalties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Always check with experienced counselor for all K-1s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Handling of Capital Gains &amp; Royalties are covered in separate modules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Enter Interest and/or Dividends directly on Interest or Dividend Statement - </a:t>
            </a:r>
            <a:r>
              <a:rPr lang="en-US" altLang="en-US" b="1" u="sng" dirty="0" smtClean="0"/>
              <a:t>do not prepare or make entries on Form K-1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Include “K-1” in Payer field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See Special Topic document “K-1 Income Entry” located on the TaxPrep4Free.org Preparer page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 smtClean="0"/>
              <a:t>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7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Interest Income</a:t>
            </a:r>
            <a:endParaRPr lang="en-US" altLang="en-US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 End-of-year tax statements (for amounts &gt; $10)</a:t>
            </a:r>
          </a:p>
          <a:p>
            <a:pPr lvl="1"/>
            <a:r>
              <a:rPr lang="en-US" altLang="en-US" dirty="0" smtClean="0"/>
              <a:t>1099-INT</a:t>
            </a:r>
          </a:p>
          <a:p>
            <a:pPr lvl="1"/>
            <a:r>
              <a:rPr lang="en-US" altLang="en-US" dirty="0" smtClean="0"/>
              <a:t>Bank Statement </a:t>
            </a:r>
          </a:p>
          <a:p>
            <a:pPr lvl="1"/>
            <a:r>
              <a:rPr lang="en-US" altLang="en-US" dirty="0" smtClean="0"/>
              <a:t>1099-OID Original Issue Discount </a:t>
            </a:r>
          </a:p>
          <a:p>
            <a:pPr lvl="1"/>
            <a:r>
              <a:rPr lang="en-US" altLang="en-US" dirty="0" smtClean="0"/>
              <a:t>1099-INT (Brokerage Statement) </a:t>
            </a:r>
          </a:p>
          <a:p>
            <a:pPr lvl="1"/>
            <a:r>
              <a:rPr lang="en-US" altLang="en-US" dirty="0" smtClean="0"/>
              <a:t>Schedule K-1</a:t>
            </a:r>
          </a:p>
          <a:p>
            <a:r>
              <a:rPr lang="en-US" altLang="en-US" dirty="0" smtClean="0"/>
              <a:t>Where to report?</a:t>
            </a:r>
          </a:p>
          <a:p>
            <a:pPr lvl="1"/>
            <a:r>
              <a:rPr lang="en-US" altLang="en-US" dirty="0" smtClean="0"/>
              <a:t>Enter on </a:t>
            </a:r>
            <a:r>
              <a:rPr lang="en-US" altLang="en-US" dirty="0" err="1" smtClean="0"/>
              <a:t>TaxWise</a:t>
            </a:r>
            <a:r>
              <a:rPr lang="en-US" altLang="en-US" dirty="0" smtClean="0"/>
              <a:t> Interest Statement</a:t>
            </a:r>
          </a:p>
          <a:p>
            <a:pPr lvl="1"/>
            <a:r>
              <a:rPr lang="en-US" altLang="en-US" dirty="0" smtClean="0"/>
              <a:t>Flows through to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B &amp; 1040 Lines 8a &amp; 8b</a:t>
            </a:r>
          </a:p>
          <a:p>
            <a:pPr lvl="2"/>
            <a:r>
              <a:rPr lang="en-US" altLang="en-US" dirty="0" smtClean="0"/>
              <a:t>If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B is red in Forms Tree, must enter questions about Foreign Accounts and Trusts at bottom of screen </a:t>
            </a:r>
          </a:p>
          <a:p>
            <a:pPr lvl="1"/>
            <a:r>
              <a:rPr lang="en-US" altLang="en-US" dirty="0" smtClean="0"/>
              <a:t>Also flows to NJ-1040 15a &amp; 15b</a:t>
            </a:r>
          </a:p>
          <a:p>
            <a:endParaRPr lang="en-US" altLang="en-US" dirty="0" smtClean="0"/>
          </a:p>
        </p:txBody>
      </p:sp>
      <p:pic>
        <p:nvPicPr>
          <p:cNvPr id="5" name="Picture 4" descr="NJ TaxWise" title="NJ TaxWi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6" name="TextBox 5" descr="NJ (cont'd)" title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mtClean="0"/>
              <a:t>(cont’d)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Sample K-1</a:t>
            </a:r>
            <a:br>
              <a:rPr lang="en-US" altLang="en-US" sz="3400" smtClean="0"/>
            </a:br>
            <a:r>
              <a:rPr lang="en-US" altLang="en-US" sz="3400" smtClean="0"/>
              <a:t>Interest &amp; Dividends From Schedule K-1</a:t>
            </a:r>
          </a:p>
        </p:txBody>
      </p:sp>
      <p:pic>
        <p:nvPicPr>
          <p:cNvPr id="2990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25275" r="1215" b="6776"/>
          <a:stretch>
            <a:fillRect/>
          </a:stretch>
        </p:blipFill>
        <p:spPr bwMode="auto">
          <a:xfrm>
            <a:off x="609600" y="1524000"/>
            <a:ext cx="8172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1" name="Line 5"/>
          <p:cNvSpPr>
            <a:spLocks noChangeShapeType="1"/>
          </p:cNvSpPr>
          <p:nvPr/>
        </p:nvSpPr>
        <p:spPr bwMode="auto">
          <a:xfrm flipV="1">
            <a:off x="2819400" y="3686175"/>
            <a:ext cx="2400300" cy="1943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2" name="Line 4"/>
          <p:cNvSpPr>
            <a:spLocks noChangeShapeType="1"/>
          </p:cNvSpPr>
          <p:nvPr/>
        </p:nvSpPr>
        <p:spPr bwMode="auto">
          <a:xfrm flipV="1">
            <a:off x="2819400" y="4114800"/>
            <a:ext cx="2286000" cy="155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3" name="Line 6"/>
          <p:cNvSpPr>
            <a:spLocks noChangeShapeType="1"/>
          </p:cNvSpPr>
          <p:nvPr/>
        </p:nvSpPr>
        <p:spPr bwMode="auto">
          <a:xfrm flipV="1">
            <a:off x="2971800" y="5029200"/>
            <a:ext cx="2133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4" name="TextBox 2"/>
          <p:cNvSpPr txBox="1">
            <a:spLocks noChangeArrowheads="1"/>
          </p:cNvSpPr>
          <p:nvPr/>
        </p:nvSpPr>
        <p:spPr bwMode="auto">
          <a:xfrm>
            <a:off x="1524000" y="5629275"/>
            <a:ext cx="50292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Interest, Dividends, Capital Gains, Royalties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are only Partnership Income in Scope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3733800" y="1676400"/>
            <a:ext cx="9144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66" name="Line 6"/>
          <p:cNvSpPr>
            <a:spLocks noChangeShapeType="1"/>
          </p:cNvSpPr>
          <p:nvPr/>
        </p:nvSpPr>
        <p:spPr bwMode="auto">
          <a:xfrm flipV="1">
            <a:off x="2895600" y="4648200"/>
            <a:ext cx="2362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5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Federal Tax-Exempt Interest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Generally bonds issued by: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State/political subdivisions (county or city)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District of Columbia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U.S. possessions &amp; political subdivisions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Savings bonds used for education (Form 8815)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NJ does not always follow Federal taxability rules for interest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See NJ GIT-5 for list</a:t>
            </a:r>
          </a:p>
        </p:txBody>
      </p:sp>
      <p:pic>
        <p:nvPicPr>
          <p:cNvPr id="7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When is Interest Tax Free?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600201"/>
          <a:ext cx="7772400" cy="482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4177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Interest Type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Exempt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From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Federal Tax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Exempt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From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NJ Tax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7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Interest from U.S.</a:t>
                      </a:r>
                      <a:r>
                        <a:rPr lang="en-US" sz="2400" baseline="0" dirty="0" smtClean="0"/>
                        <a:t> Savings Bonds</a:t>
                      </a:r>
                      <a:endParaRPr lang="en-US" sz="24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√</a:t>
                      </a:r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from NJ state/municipal bonds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√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√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Interest  from state/municipal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bonds other than NJ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√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6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Sample 1099-INT</a:t>
            </a:r>
          </a:p>
        </p:txBody>
      </p:sp>
      <p:pic>
        <p:nvPicPr>
          <p:cNvPr id="2641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8125" r="11719" b="23958"/>
          <a:stretch>
            <a:fillRect/>
          </a:stretch>
        </p:blipFill>
        <p:spPr bwMode="auto">
          <a:xfrm>
            <a:off x="685800" y="1600200"/>
            <a:ext cx="80010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2362200"/>
            <a:ext cx="838200" cy="4000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Arial" charset="0"/>
              </a:rPr>
              <a:t>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962400"/>
            <a:ext cx="16764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Douglas Davis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62000" y="4572000"/>
            <a:ext cx="22860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201 Main Street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2362200"/>
            <a:ext cx="914400" cy="43088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200" b="1" dirty="0" smtClean="0">
                <a:latin typeface="+mn-lt"/>
              </a:rPr>
              <a:t>2014</a:t>
            </a:r>
            <a:endParaRPr lang="en-US" sz="2200" b="1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6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Sample Bank Statement</a:t>
            </a:r>
          </a:p>
        </p:txBody>
      </p:sp>
      <p:pic>
        <p:nvPicPr>
          <p:cNvPr id="107524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/>
          <a:srcRect l="1020" b="1951"/>
          <a:stretch/>
        </p:blipFill>
        <p:spPr>
          <a:xfrm>
            <a:off x="696817" y="1582737"/>
            <a:ext cx="7848600" cy="481806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1219200" y="3276600"/>
            <a:ext cx="38862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Douglas Davis</a:t>
            </a:r>
          </a:p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210 Main Street</a:t>
            </a:r>
          </a:p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Bridgewater, NJ 08807</a:t>
            </a:r>
          </a:p>
        </p:txBody>
      </p:sp>
      <p:sp>
        <p:nvSpPr>
          <p:cNvPr id="93190" name="Rectangle 5"/>
          <p:cNvSpPr>
            <a:spLocks noChangeArrowheads="1"/>
          </p:cNvSpPr>
          <p:nvPr/>
        </p:nvSpPr>
        <p:spPr bwMode="auto">
          <a:xfrm>
            <a:off x="762000" y="5830965"/>
            <a:ext cx="3962400" cy="533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3191" name="Text Box 6"/>
          <p:cNvSpPr txBox="1">
            <a:spLocks noChangeArrowheads="1"/>
          </p:cNvSpPr>
          <p:nvPr/>
        </p:nvSpPr>
        <p:spPr bwMode="auto">
          <a:xfrm>
            <a:off x="6705600" y="1825625"/>
            <a:ext cx="838200" cy="3079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2014</a:t>
            </a:r>
            <a:endParaRPr lang="en-US" sz="2000" b="1" i="1" dirty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93192" name="TextBox 1"/>
          <p:cNvSpPr txBox="1">
            <a:spLocks noChangeArrowheads="1"/>
          </p:cNvSpPr>
          <p:nvPr/>
        </p:nvSpPr>
        <p:spPr bwMode="auto">
          <a:xfrm>
            <a:off x="5995987" y="3182937"/>
            <a:ext cx="862013" cy="2460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rgbClr val="0078A2"/>
                </a:solidFill>
                <a:latin typeface="Arial" charset="0"/>
                <a:cs typeface="Arial" charset="0"/>
              </a:rPr>
              <a:t>99-2222222</a:t>
            </a:r>
          </a:p>
        </p:txBody>
      </p:sp>
      <p:sp>
        <p:nvSpPr>
          <p:cNvPr id="93193" name="TextBox 2"/>
          <p:cNvSpPr txBox="1">
            <a:spLocks noChangeArrowheads="1"/>
          </p:cNvSpPr>
          <p:nvPr/>
        </p:nvSpPr>
        <p:spPr bwMode="auto">
          <a:xfrm>
            <a:off x="7453312" y="5607050"/>
            <a:ext cx="928688" cy="5540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latin typeface="Arial" charset="0"/>
                <a:cs typeface="Arial" charset="0"/>
              </a:rPr>
              <a:t>  45.00</a:t>
            </a:r>
          </a:p>
          <a:p>
            <a:pPr eaLnBrk="1" hangingPunct="1">
              <a:defRPr/>
            </a:pPr>
            <a:r>
              <a:rPr lang="en-US" sz="1500" dirty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5486400"/>
            <a:ext cx="533400" cy="2619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dirty="0" smtClean="0">
                <a:latin typeface="Arial" charset="0"/>
                <a:cs typeface="Arial" charset="0"/>
              </a:rPr>
              <a:t>2014</a:t>
            </a:r>
            <a:endParaRPr lang="en-US" sz="1100" dirty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239000" y="5638800"/>
            <a:ext cx="11430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0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Sample Original Issue Discount Interest (OID)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5943600" y="2667000"/>
            <a:ext cx="1066800" cy="533400"/>
          </a:xfrm>
          <a:prstGeom prst="rect">
            <a:avLst/>
          </a:prstGeom>
          <a:solidFill>
            <a:srgbClr val="FFFF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1534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5" name="Text Box 8"/>
          <p:cNvSpPr txBox="1">
            <a:spLocks noChangeArrowheads="1"/>
          </p:cNvSpPr>
          <p:nvPr/>
        </p:nvSpPr>
        <p:spPr bwMode="auto">
          <a:xfrm>
            <a:off x="990600" y="2362200"/>
            <a:ext cx="2286000" cy="7842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charset="0"/>
              </a:rPr>
              <a:t>Enter as Ordinary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charset="0"/>
              </a:rPr>
              <a:t>Interest</a:t>
            </a:r>
          </a:p>
        </p:txBody>
      </p:sp>
      <p:sp>
        <p:nvSpPr>
          <p:cNvPr id="136201" name="Oval 9"/>
          <p:cNvSpPr>
            <a:spLocks noChangeArrowheads="1"/>
          </p:cNvSpPr>
          <p:nvPr/>
        </p:nvSpPr>
        <p:spPr bwMode="auto">
          <a:xfrm>
            <a:off x="4419600" y="2362200"/>
            <a:ext cx="1600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3200400" y="27432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2209800"/>
            <a:ext cx="990600" cy="46196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latin typeface="Arial" charset="0"/>
              </a:rPr>
              <a:t>2014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7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1099-INT (Brokerage)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28800"/>
            <a:ext cx="8037202" cy="420834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11-27-2015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1905000"/>
            <a:ext cx="246734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2014 Interest Income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26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112</TotalTime>
  <Words>2590</Words>
  <Application>Microsoft Office PowerPoint</Application>
  <PresentationFormat>On-screen Show (4:3)</PresentationFormat>
  <Paragraphs>450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ＭＳ Ｐゴシック</vt:lpstr>
      <vt:lpstr>Times New Roman</vt:lpstr>
      <vt:lpstr>Verdana</vt:lpstr>
      <vt:lpstr>Wingdings</vt:lpstr>
      <vt:lpstr>NJ Template 06</vt:lpstr>
      <vt:lpstr>Interest &amp; Dividends</vt:lpstr>
      <vt:lpstr>Interest Income</vt:lpstr>
      <vt:lpstr>Interest Income</vt:lpstr>
      <vt:lpstr>Federal Tax-Exempt Interest</vt:lpstr>
      <vt:lpstr>When is Interest Tax Free?</vt:lpstr>
      <vt:lpstr>Sample 1099-INT</vt:lpstr>
      <vt:lpstr>Sample Bank Statement</vt:lpstr>
      <vt:lpstr>Sample Original Issue Discount Interest (OID)</vt:lpstr>
      <vt:lpstr>Sample 1099-INT (Brokerage)</vt:lpstr>
      <vt:lpstr>TW Interest Statement</vt:lpstr>
      <vt:lpstr>TW-Interest Statement  Data Sources for Fields</vt:lpstr>
      <vt:lpstr>Federal/State Differences:    Interest on Interest Statement</vt:lpstr>
      <vt:lpstr>Interest &amp; Dividends – TW  Tip</vt:lpstr>
      <vt:lpstr>Interest on Interest Statement</vt:lpstr>
      <vt:lpstr>Interest – NAEOB Field Values</vt:lpstr>
      <vt:lpstr>1099-INT on Brokerage Statement</vt:lpstr>
      <vt:lpstr>Seller-Financed Mortgage Interest</vt:lpstr>
      <vt:lpstr>TW-Seller-Financed Mortgage Interest</vt:lpstr>
      <vt:lpstr>Dividends</vt:lpstr>
      <vt:lpstr>Sample 1099-DIV</vt:lpstr>
      <vt:lpstr>Sample 1099-DIV (Brokerage)</vt:lpstr>
      <vt:lpstr>TW-Dividend Statement</vt:lpstr>
      <vt:lpstr>Data Sources of Dividend Statement Fields</vt:lpstr>
      <vt:lpstr>TW DIVIDEND STATEMENT –  Flows to 1040 Line 9</vt:lpstr>
      <vt:lpstr>1099-DIV on Brokerage Statement</vt:lpstr>
      <vt:lpstr>Exempt Interest Dividends from Mutual Funds</vt:lpstr>
      <vt:lpstr>TW – Entering Exempt Interest Dividends</vt:lpstr>
      <vt:lpstr>TW Form 1116 - Foreign Tax Paid</vt:lpstr>
      <vt:lpstr>Interest &amp; Dividends Reported on  Schedule K-1 (Partner’s Share of Income)</vt:lpstr>
      <vt:lpstr>Sample K-1 Interest &amp; Dividends From Schedule K-1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 509</dc:creator>
  <cp:lastModifiedBy>Al TP4F</cp:lastModifiedBy>
  <cp:revision>4</cp:revision>
  <cp:lastPrinted>2012-10-15T20:27:10Z</cp:lastPrinted>
  <dcterms:created xsi:type="dcterms:W3CDTF">2014-10-17T16:41:52Z</dcterms:created>
  <dcterms:modified xsi:type="dcterms:W3CDTF">2015-11-27T18:51:46Z</dcterms:modified>
</cp:coreProperties>
</file>